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72" r:id="rId2"/>
    <p:sldId id="256" r:id="rId3"/>
    <p:sldId id="265" r:id="rId4"/>
    <p:sldId id="266" r:id="rId5"/>
    <p:sldId id="258" r:id="rId6"/>
    <p:sldId id="261" r:id="rId7"/>
    <p:sldId id="283" r:id="rId8"/>
    <p:sldId id="314" r:id="rId9"/>
    <p:sldId id="315" r:id="rId10"/>
    <p:sldId id="316" r:id="rId11"/>
    <p:sldId id="317" r:id="rId12"/>
    <p:sldId id="318" r:id="rId13"/>
    <p:sldId id="319" r:id="rId14"/>
    <p:sldId id="322" r:id="rId15"/>
    <p:sldId id="323" r:id="rId16"/>
    <p:sldId id="321" r:id="rId17"/>
    <p:sldId id="311" r:id="rId18"/>
    <p:sldId id="312" r:id="rId19"/>
    <p:sldId id="310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xmlns:mc="http://schemas.openxmlformats.org/markup-compatibility/2006" xmlns:a14="http://schemas.microsoft.com/office/drawing/2010/main" val="2F3699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591" autoAdjust="0"/>
    <p:restoredTop sz="94667" autoAdjust="0"/>
  </p:normalViewPr>
  <p:slideViewPr>
    <p:cSldViewPr>
      <p:cViewPr>
        <p:scale>
          <a:sx n="70" d="100"/>
          <a:sy n="70" d="100"/>
        </p:scale>
        <p:origin x="-115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6AE5D69-6141-4129-8838-CF8B452B75D3}" type="datetimeFigureOut">
              <a:rPr lang="en-US"/>
              <a:pPr>
                <a:defRPr/>
              </a:pPr>
              <a:t>12/15/2009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F9C3DBB-B03C-4416-9D76-0D14C375AC5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2580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DE9E6-6ACD-488F-83C0-DC08D399F984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D6E79-1AB0-4D9E-8A1E-3A4608BA3A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A91A9-B95A-4089-8C13-5EFD205AA35A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4129A-95D5-4506-BA7A-C810C13F53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E36ED-CAF8-4C6A-AAEE-CAEAA6E909BF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40D6A-2F6F-4B4F-A6E6-563F83B4B7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439C1-FAD1-41E5-B51D-399330A49CC0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660AE-F4ED-4D74-AF72-BC2DD1F664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5155D-A0FC-416A-9451-35B2F289F872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63014-7A40-4859-8E7B-1989225B9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341B8-C4DC-4853-A115-64D37D178A48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7FCE0-2A7A-4652-8D5D-FC0C10DCA8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4DF3A-F470-43F5-9967-CCE3224D2319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B0D1C-499F-428F-8A56-A78A5942F9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D924D-FE66-47EB-8710-D4B522948C96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29129-187F-4F99-B11F-2C1722571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38BD6-0BE0-43B5-A25C-18BED4831E66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84C0E-2784-46BF-91A9-E9B5B34E9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18109-5D19-4F8A-8C09-CECEAC23E0BF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6A84E-253A-426A-9BD9-826A698352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622BC-A696-41BA-94DF-672700D52CB0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7CA94-F87C-4571-9C1E-303354EF25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IN" smtClean="0"/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051B3B1-F623-484C-B7CF-CBE1054F963C}" type="datetimeFigureOut">
              <a:rPr lang="en-US"/>
              <a:pPr>
                <a:defRPr/>
              </a:pPr>
              <a:t>12/15/2009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1CFC2F3-9B46-4CF5-BCAA-BB67BE4AF7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USSAT Log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533400" y="0"/>
            <a:ext cx="9700752" cy="6858000"/>
          </a:xfr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Principle and Construction</a:t>
            </a:r>
            <a:endParaRPr lang="en-IN" smtClean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76200" y="1798637"/>
            <a:ext cx="4495800" cy="4525963"/>
          </a:xfrm>
        </p:spPr>
        <p:txBody>
          <a:bodyPr/>
          <a:lstStyle/>
          <a:p>
            <a:r>
              <a:rPr lang="en-US" sz="2400" dirty="0" smtClean="0"/>
              <a:t>A bolometer is a device for measuring the energy of incident radiation.</a:t>
            </a:r>
          </a:p>
          <a:p>
            <a:r>
              <a:rPr lang="en-US" sz="2400" dirty="0" smtClean="0"/>
              <a:t>A </a:t>
            </a:r>
            <a:r>
              <a:rPr lang="en-US" sz="2400" dirty="0" err="1" smtClean="0"/>
              <a:t>microbolometer</a:t>
            </a:r>
            <a:r>
              <a:rPr lang="en-US" sz="2400" dirty="0" smtClean="0"/>
              <a:t> is an </a:t>
            </a:r>
            <a:r>
              <a:rPr lang="en-US" sz="2400" dirty="0" err="1" smtClean="0"/>
              <a:t>uncooled</a:t>
            </a:r>
            <a:r>
              <a:rPr lang="en-US" sz="2400" dirty="0" smtClean="0"/>
              <a:t> thermal sensor which does not require expensive cooling methods like </a:t>
            </a:r>
            <a:r>
              <a:rPr lang="en-US" sz="2400" dirty="0" err="1" smtClean="0"/>
              <a:t>stirling</a:t>
            </a:r>
            <a:r>
              <a:rPr lang="en-US" sz="2400" dirty="0" smtClean="0"/>
              <a:t> cycle coolers and liquid nitrogen coolers.</a:t>
            </a:r>
          </a:p>
          <a:p>
            <a:r>
              <a:rPr lang="en-US" sz="2400" dirty="0" smtClean="0"/>
              <a:t>It consists of an array of pixels-each made up of several layers. </a:t>
            </a:r>
            <a:endParaRPr lang="en-IN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209800"/>
            <a:ext cx="4191000" cy="343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000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43212"/>
            <a:ext cx="8229600" cy="3633788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Each pixel is made up of several layers.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bottom-most layer consists of a ROIC and Si-substrate.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 reflector is created beneath the IR absorbing material to ensure greatest possible absorption.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 sacrificial layer is deposited so that later a gap can be created to separate IR absorbing material and the ROIC.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 layer of absorbing material is then deposited and selectively etched so that final contacts can be created.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 bridge like structure is created by removing the sacrificial layer.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8913"/>
            <a:ext cx="63246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12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r>
              <a:rPr lang="en-US" smtClean="0"/>
              <a:t>Resistive bolometer is the most commonly used detection mechanism. Its resistance changes with temperature.</a:t>
            </a:r>
          </a:p>
          <a:p>
            <a:r>
              <a:rPr lang="en-US" smtClean="0"/>
              <a:t>The ROIC is so designed as to measure the resistance of each pixel and then format the results into a single data stream for imaging purposes.</a:t>
            </a:r>
          </a:p>
          <a:p>
            <a:r>
              <a:rPr lang="en-US" smtClean="0"/>
              <a:t>Thermal insulation is essential high sensitivity. So, Uncooled IR detectors are operated under vacuum.</a:t>
            </a:r>
            <a:endParaRPr lang="en-IN" smtClean="0"/>
          </a:p>
        </p:txBody>
      </p:sp>
    </p:spTree>
    <p:extLst>
      <p:ext uri="{BB962C8B-B14F-4D97-AF65-F5344CB8AC3E}">
        <p14:creationId xmlns:p14="http://schemas.microsoft.com/office/powerpoint/2010/main" val="35078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Advantages</a:t>
            </a:r>
            <a:endParaRPr lang="en-IN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800" dirty="0" smtClean="0"/>
              <a:t>There is no need to cool the detectors, which reduces size and complexity of the sensor.</a:t>
            </a:r>
          </a:p>
          <a:p>
            <a:r>
              <a:rPr lang="en-US" sz="2800" dirty="0" smtClean="0"/>
              <a:t>Light in 8 </a:t>
            </a:r>
            <a:r>
              <a:rPr lang="en-IN" sz="2800" dirty="0" err="1" smtClean="0"/>
              <a:t>μm</a:t>
            </a:r>
            <a:r>
              <a:rPr lang="en-IN" sz="2800" dirty="0" smtClean="0"/>
              <a:t> to 13 </a:t>
            </a:r>
            <a:r>
              <a:rPr lang="en-IN" sz="2800" dirty="0" err="1" smtClean="0"/>
              <a:t>μm</a:t>
            </a:r>
            <a:r>
              <a:rPr lang="en-IN" sz="2800" dirty="0" smtClean="0"/>
              <a:t> spectral band. This spectral band provides a better penetration through smoke, smog, dust, water </a:t>
            </a:r>
            <a:r>
              <a:rPr lang="en-IN" sz="2800" dirty="0" err="1" smtClean="0"/>
              <a:t>vapor</a:t>
            </a:r>
            <a:r>
              <a:rPr lang="en-IN" sz="2800" dirty="0" smtClean="0"/>
              <a:t> etc. because the wavelength is much longer than visible light in the 0.4 to 0.7 </a:t>
            </a:r>
            <a:r>
              <a:rPr lang="en-IN" sz="2800" dirty="0" err="1" smtClean="0"/>
              <a:t>μm</a:t>
            </a:r>
            <a:r>
              <a:rPr lang="en-IN" sz="2800" dirty="0" smtClean="0"/>
              <a:t> spectral band.</a:t>
            </a:r>
          </a:p>
          <a:p>
            <a:r>
              <a:rPr lang="en-US" sz="2800" dirty="0" smtClean="0"/>
              <a:t>It takes a snapshot image rather than using any in line techniques which </a:t>
            </a:r>
            <a:r>
              <a:rPr lang="en-US" sz="2800" dirty="0" err="1" smtClean="0"/>
              <a:t>increses</a:t>
            </a:r>
            <a:r>
              <a:rPr lang="en-US" sz="2800" dirty="0" smtClean="0"/>
              <a:t> it’s accuracy.</a:t>
            </a:r>
          </a:p>
          <a:p>
            <a:r>
              <a:rPr lang="en-US" sz="2800" dirty="0" smtClean="0"/>
              <a:t>It is very light in weight and uses very low power and so can be used on a </a:t>
            </a:r>
            <a:r>
              <a:rPr lang="en-US" sz="2800" dirty="0" err="1" smtClean="0"/>
              <a:t>nano</a:t>
            </a:r>
            <a:r>
              <a:rPr lang="en-US" sz="2800" dirty="0" smtClean="0"/>
              <a:t> satellite.</a:t>
            </a:r>
            <a:endParaRPr lang="en-IN" sz="2800" dirty="0" smtClean="0"/>
          </a:p>
          <a:p>
            <a:endParaRPr lang="en-IN" sz="2800" dirty="0" smtClean="0"/>
          </a:p>
        </p:txBody>
      </p:sp>
    </p:spTree>
    <p:extLst>
      <p:ext uri="{BB962C8B-B14F-4D97-AF65-F5344CB8AC3E}">
        <p14:creationId xmlns:p14="http://schemas.microsoft.com/office/powerpoint/2010/main" val="2448499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Image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00200"/>
            <a:ext cx="6629400" cy="423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81200" y="61722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sample image obtained by a Microbolometer</a:t>
            </a:r>
            <a:endParaRPr lang="en-I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Data</a:t>
            </a:r>
            <a:endParaRPr lang="en-IN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057400"/>
            <a:ext cx="8654769" cy="379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Salient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FSI currently uses NASA MODIS which is a system designed basically for clouds and saturates in small fires.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We are working for a system designed specifically for forest fires</a:t>
            </a:r>
          </a:p>
          <a:p>
            <a:r>
              <a:rPr lang="en-US" sz="2800" dirty="0" smtClean="0"/>
              <a:t>We can go for 640 X 480 with a spatial resolution of about 1 </a:t>
            </a:r>
            <a:r>
              <a:rPr lang="en-US" sz="2800" dirty="0" smtClean="0"/>
              <a:t>km or 320 X 240 with a spatial resolution of about 2km</a:t>
            </a:r>
            <a:endParaRPr lang="en-US" sz="2800" dirty="0" smtClean="0"/>
          </a:p>
          <a:p>
            <a:r>
              <a:rPr lang="en-US" sz="2800" dirty="0" smtClean="0"/>
              <a:t>Images will be updated on a daily basis.</a:t>
            </a:r>
          </a:p>
          <a:p>
            <a:r>
              <a:rPr lang="en-US" sz="2800" dirty="0" smtClean="0"/>
              <a:t>We are at present concentrating on INDIA only but we can cover some other areas also.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5497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Supporting Institution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Government of Germany – German Embassy in India </a:t>
            </a:r>
          </a:p>
          <a:p>
            <a:r>
              <a:rPr lang="en-US" dirty="0" smtClean="0"/>
              <a:t>TERI</a:t>
            </a:r>
          </a:p>
          <a:p>
            <a:r>
              <a:rPr lang="en-US" dirty="0" smtClean="0"/>
              <a:t>IIT Bombay 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Satellite Development Cost    : INR 35 </a:t>
            </a:r>
            <a:r>
              <a:rPr lang="en-US" dirty="0" err="1" smtClean="0"/>
              <a:t>Lacs</a:t>
            </a:r>
            <a:endParaRPr lang="en-US" dirty="0" smtClean="0"/>
          </a:p>
          <a:p>
            <a:r>
              <a:rPr lang="en-US" dirty="0" smtClean="0"/>
              <a:t>Payload Cost                              : INR 25 </a:t>
            </a:r>
            <a:r>
              <a:rPr lang="en-US" dirty="0" err="1" smtClean="0"/>
              <a:t>Lacs</a:t>
            </a:r>
            <a:r>
              <a:rPr lang="en-US" dirty="0" smtClean="0"/>
              <a:t> </a:t>
            </a:r>
          </a:p>
          <a:p>
            <a:pPr lvl="5"/>
            <a:endParaRPr lang="en-US" dirty="0" smtClean="0"/>
          </a:p>
          <a:p>
            <a:pPr lvl="5">
              <a:buNone/>
            </a:pPr>
            <a:r>
              <a:rPr lang="en-US" sz="3200" dirty="0" smtClean="0"/>
              <a:t>		        Total Cost : 60 </a:t>
            </a:r>
            <a:r>
              <a:rPr lang="en-US" sz="3200" dirty="0" err="1" smtClean="0"/>
              <a:t>Lacs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sz="6600" dirty="0" smtClean="0"/>
              <a:t>THANK YOU</a:t>
            </a:r>
            <a:endParaRPr lang="en-IN" sz="6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905000"/>
            <a:ext cx="7633885" cy="28007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0">
                  <a:noFill/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Arial Rounded MT Bold" pitchFamily="34" charset="0"/>
                <a:cs typeface="+mn-cs"/>
              </a:rPr>
              <a:t>THAPAR UNIVERSITY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0">
                  <a:noFill/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Arial Rounded MT Bold" pitchFamily="34" charset="0"/>
                <a:cs typeface="+mn-cs"/>
              </a:rPr>
              <a:t>STUDENT SATELLITE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ln w="0">
                  <a:noFill/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Arial Rounded MT Bold" pitchFamily="34" charset="0"/>
                <a:cs typeface="+mn-cs"/>
              </a:rPr>
              <a:t>Initiative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 smtClean="0"/>
          </a:p>
        </p:txBody>
      </p:sp>
      <p:pic>
        <p:nvPicPr>
          <p:cNvPr id="9219" name="Picture 8" descr="logoblac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0"/>
            <a:ext cx="3429000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C:\Users\Kushagra\Desktop\fwd.zip\photo-1_drts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xmlns:mc="http://schemas.openxmlformats.org/markup-compatibility/2006" xmlns:a14="http://schemas.microsoft.com/office/drawing/2010/main" val="17141B" mc:Ignorable=""/>
              </a:clrFrom>
              <a:clrTo>
                <a:srgbClr xmlns:mc="http://schemas.openxmlformats.org/markup-compatibility/2006" xmlns:a14="http://schemas.microsoft.com/office/drawing/2010/main" val="17141B" mc:Ignorable="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71226" y="3962400"/>
            <a:ext cx="347277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ocreo_Blue_World_Map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0725"/>
            <a:ext cx="9144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838445" y="3154740"/>
            <a:ext cx="7771935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ANUSAT, Anna University,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India</a:t>
            </a:r>
          </a:p>
        </p:txBody>
      </p:sp>
      <p:sp>
        <p:nvSpPr>
          <p:cNvPr id="5" name="Oval 4"/>
          <p:cNvSpPr/>
          <p:nvPr/>
        </p:nvSpPr>
        <p:spPr>
          <a:xfrm>
            <a:off x="2286000" y="1905000"/>
            <a:ext cx="76200" cy="76200"/>
          </a:xfrm>
          <a:prstGeom prst="ellipse">
            <a:avLst/>
          </a:prstGeom>
          <a:solidFill>
            <a:schemeClr val="accent6"/>
          </a:solidFill>
          <a:ln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2133600"/>
            <a:ext cx="803617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CUBESAT-</a:t>
            </a:r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I</a:t>
            </a:r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, Stanford University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xmlns:mc="http://schemas.openxmlformats.org/markup-compatibility/2006" xmlns:a14="http://schemas.microsoft.com/office/drawing/2010/main" val="000000" mc:Ignorable="">
                    <a:shade val="5000"/>
                    <a:alpha val="35000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 rot="17267920" flipV="1">
            <a:off x="1905000" y="2133600"/>
            <a:ext cx="76200" cy="76200"/>
          </a:xfrm>
          <a:prstGeom prst="ellipse">
            <a:avLst/>
          </a:prstGeom>
          <a:solidFill>
            <a:schemeClr val="accent6"/>
          </a:solidFill>
          <a:ln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flipV="1">
            <a:off x="1905000" y="1828800"/>
            <a:ext cx="76200" cy="76200"/>
          </a:xfrm>
          <a:prstGeom prst="ellipse">
            <a:avLst/>
          </a:prstGeom>
          <a:solidFill>
            <a:schemeClr val="accent6"/>
          </a:solidFill>
          <a:ln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36203" y="2743200"/>
            <a:ext cx="585224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POLYSAT, </a:t>
            </a:r>
            <a:r>
              <a:rPr lang="en-US" sz="48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Calipoli</a:t>
            </a:r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, </a:t>
            </a:r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USA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0600" y="2743200"/>
            <a:ext cx="753764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And many more many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Universities around the world.</a:t>
            </a:r>
          </a:p>
        </p:txBody>
      </p:sp>
      <p:pic>
        <p:nvPicPr>
          <p:cNvPr id="11276" name="Picture 8" descr="logoblack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71438"/>
            <a:ext cx="17526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" presetClass="exit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3" presetClass="exit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500"/>
                            </p:stCondLst>
                            <p:childTnLst>
                              <p:par>
                                <p:cTn id="53" presetID="3" presetClass="exit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5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nkMap-India2.92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19225" y="0"/>
            <a:ext cx="63055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4038600" y="1905000"/>
            <a:ext cx="76200" cy="76200"/>
          </a:xfrm>
          <a:prstGeom prst="ellipse">
            <a:avLst/>
          </a:prstGeom>
          <a:solidFill>
            <a:schemeClr val="accent6"/>
          </a:solidFill>
          <a:ln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4420" y="1905000"/>
            <a:ext cx="542488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Jugnu, IIT Kanpur</a:t>
            </a:r>
          </a:p>
        </p:txBody>
      </p:sp>
      <p:sp>
        <p:nvSpPr>
          <p:cNvPr id="9" name="Oval 8"/>
          <p:cNvSpPr/>
          <p:nvPr/>
        </p:nvSpPr>
        <p:spPr>
          <a:xfrm>
            <a:off x="2438400" y="3733800"/>
            <a:ext cx="76200" cy="76200"/>
          </a:xfrm>
          <a:prstGeom prst="ellipse">
            <a:avLst/>
          </a:prstGeom>
          <a:solidFill>
            <a:schemeClr val="accent6"/>
          </a:solidFill>
          <a:ln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02453" y="3200400"/>
            <a:ext cx="631294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Pratham, IIT Bombay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077" y="304800"/>
            <a:ext cx="768832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xmlns:mc="http://schemas.openxmlformats.org/markup-compatibility/2006" xmlns:a14="http://schemas.microsoft.com/office/drawing/2010/main" val="000000" mc:Ignorable="">
                      <a:shade val="5000"/>
                      <a:alpha val="35000"/>
                    </a:srgbClr>
                  </a:outerShdw>
                </a:effectLst>
                <a:latin typeface="+mn-lt"/>
                <a:cs typeface="+mn-cs"/>
              </a:rPr>
              <a:t>Indian Universities in fray</a:t>
            </a:r>
          </a:p>
        </p:txBody>
      </p:sp>
      <p:sp>
        <p:nvSpPr>
          <p:cNvPr id="18" name="Rectangle 17"/>
          <p:cNvSpPr/>
          <p:nvPr/>
        </p:nvSpPr>
        <p:spPr>
          <a:xfrm rot="19210990">
            <a:off x="786589" y="3085717"/>
            <a:ext cx="7298921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6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xmlns:mc="http://schemas.openxmlformats.org/markup-compatibility/2006" xmlns:a14="http://schemas.microsoft.com/office/drawing/2010/main" val="000000" mc:Ignorable="">
                      <a:shade val="5000"/>
                      <a:satMod val="120000"/>
                      <a:alpha val="33000"/>
                    </a:srgbClr>
                  </a:outerShdw>
                </a:effectLst>
                <a:latin typeface="+mn-lt"/>
                <a:cs typeface="+mn-cs"/>
              </a:rPr>
              <a:t>Now it’s THAPAR’s Turn!!</a:t>
            </a:r>
            <a:endParaRPr lang="en-IN" sz="46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xmlns:mc="http://schemas.openxmlformats.org/markup-compatibility/2006" xmlns:a14="http://schemas.microsoft.com/office/drawing/2010/main" val="000000" mc:Ignorable="">
                    <a:shade val="5000"/>
                    <a:satMod val="120000"/>
                    <a:alpha val="33000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200400" y="1143000"/>
            <a:ext cx="76200" cy="76200"/>
          </a:xfrm>
          <a:prstGeom prst="ellipse">
            <a:avLst/>
          </a:prstGeom>
          <a:solidFill>
            <a:schemeClr val="accent6"/>
          </a:solidFill>
          <a:ln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12300" name="Picture 8" descr="logoblack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6288" y="71438"/>
            <a:ext cx="1941512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" presetClass="exit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3" presetClass="exit" presetSubtype="1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5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9" grpId="0" animBg="1"/>
      <p:bldP spid="9" grpId="1" animBg="1"/>
      <p:bldP spid="9" grpId="2" animBg="1"/>
      <p:bldP spid="19" grpId="0" animBg="1"/>
      <p:bldP spid="19" grpId="1" animBg="1"/>
      <p:bldP spid="19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8839200" cy="4495800"/>
          </a:xfrm>
        </p:spPr>
        <p:txBody>
          <a:bodyPr/>
          <a:lstStyle/>
          <a:p>
            <a:pPr eaLnBrk="1" hangingPunct="1">
              <a:buFont typeface="Courier New" pitchFamily="49" charset="0"/>
              <a:buChar char="o"/>
            </a:pPr>
            <a:r>
              <a:rPr lang="en-IN" dirty="0" smtClean="0"/>
              <a:t>Enable students and faculty to gain knowledge in  Satellite and Space technology.</a:t>
            </a:r>
          </a:p>
          <a:p>
            <a:pPr eaLnBrk="1" hangingPunct="1">
              <a:buFont typeface="Courier New" pitchFamily="49" charset="0"/>
              <a:buChar char="o"/>
            </a:pPr>
            <a:r>
              <a:rPr lang="en-IN" dirty="0" smtClean="0"/>
              <a:t>Enable students and faculty members to have hands-on experience with a real satellite mission.</a:t>
            </a:r>
          </a:p>
          <a:p>
            <a:pPr eaLnBrk="1" hangingPunct="1">
              <a:buFont typeface="Courier New" pitchFamily="49" charset="0"/>
              <a:buChar char="o"/>
            </a:pPr>
            <a:r>
              <a:rPr lang="en-IN" dirty="0" smtClean="0"/>
              <a:t>Empower </a:t>
            </a:r>
            <a:r>
              <a:rPr lang="en-IN" b="1" dirty="0" smtClean="0"/>
              <a:t>TUSSAT</a:t>
            </a:r>
            <a:r>
              <a:rPr lang="en-IN" dirty="0" smtClean="0"/>
              <a:t> team with the skills to develop the Satellite through various phases of Design, Analysis, Fabrication and Testing until the Flight Model is made.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533400"/>
            <a:ext cx="341632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38100" dist="32000" dir="5400000" algn="tl">
                    <a:srgbClr xmlns:mc="http://schemas.openxmlformats.org/markup-compatibility/2006" xmlns:a14="http://schemas.microsoft.com/office/drawing/2010/main" val="000000" mc:Ignorable="">
                      <a:alpha val="30000"/>
                    </a:srgbClr>
                  </a:outerShdw>
                </a:effectLst>
                <a:latin typeface="+mn-lt"/>
                <a:cs typeface="+mn-cs"/>
              </a:rPr>
              <a:t>Objectives</a:t>
            </a:r>
            <a:endParaRPr lang="en-IN" sz="5400" dirty="0">
              <a:ln w="10160">
                <a:solidFill>
                  <a:schemeClr val="accent1"/>
                </a:solidFill>
                <a:prstDash val="solid"/>
              </a:ln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38100" dist="32000" dir="5400000" algn="tl">
                  <a:srgbClr xmlns:mc="http://schemas.openxmlformats.org/markup-compatibility/2006" xmlns:a14="http://schemas.microsoft.com/office/drawing/2010/main" val="000000" mc:Ignorable="">
                    <a:alpha val="30000"/>
                  </a:srgbClr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15364" name="Picture 8" descr="logoblac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71438"/>
            <a:ext cx="2209800" cy="113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10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10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10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334000"/>
          </a:xfrm>
        </p:spPr>
        <p:txBody>
          <a:bodyPr/>
          <a:lstStyle/>
          <a:p>
            <a:pPr eaLnBrk="1" hangingPunct="1"/>
            <a:endParaRPr lang="en-IN" sz="1400" dirty="0" smtClean="0"/>
          </a:p>
          <a:p>
            <a:pPr eaLnBrk="1" hangingPunct="1"/>
            <a:endParaRPr lang="en-IN" dirty="0" smtClean="0"/>
          </a:p>
          <a:p>
            <a:pPr eaLnBrk="1" hangingPunct="1"/>
            <a:r>
              <a:rPr lang="en-IN" dirty="0" smtClean="0"/>
              <a:t>Exterior Dimensions: 100mm*100mm*300mm</a:t>
            </a:r>
          </a:p>
          <a:p>
            <a:pPr eaLnBrk="1" hangingPunct="1"/>
            <a:r>
              <a:rPr lang="en-IN" dirty="0" smtClean="0"/>
              <a:t>Maximum Mass: 3.5 kg</a:t>
            </a:r>
          </a:p>
          <a:p>
            <a:pPr eaLnBrk="1" hangingPunct="1"/>
            <a:r>
              <a:rPr lang="en-IN" dirty="0" smtClean="0"/>
              <a:t>Centre of gravity: To be located within 20mm of the geometric centre</a:t>
            </a:r>
          </a:p>
          <a:p>
            <a:pPr eaLnBrk="1" hangingPunct="1"/>
            <a:r>
              <a:rPr lang="en-IN" dirty="0" smtClean="0"/>
              <a:t>Internal temperature: -10 Degree Celsius  ~ 50 Degree Celsius  for optimal electrical efficiency </a:t>
            </a:r>
          </a:p>
          <a:p>
            <a:pPr eaLnBrk="1" hangingPunct="1">
              <a:buFont typeface="Arial" charset="0"/>
              <a:buNone/>
            </a:pPr>
            <a:endParaRPr lang="en-IN" sz="1400" b="1" dirty="0" smtClean="0"/>
          </a:p>
          <a:p>
            <a:pPr eaLnBrk="1" hangingPunct="1">
              <a:buFont typeface="Arial" charset="0"/>
              <a:buNone/>
            </a:pPr>
            <a:r>
              <a:rPr lang="en-IN" sz="1400" dirty="0" smtClean="0"/>
              <a:t>.</a:t>
            </a:r>
          </a:p>
        </p:txBody>
      </p:sp>
      <p:pic>
        <p:nvPicPr>
          <p:cNvPr id="22532" name="Picture 8" descr="logoblac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71438"/>
            <a:ext cx="20574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72828" y="753070"/>
            <a:ext cx="758919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38100" dist="32000" dir="5400000" algn="tl">
                    <a:srgbClr xmlns:mc="http://schemas.openxmlformats.org/markup-compatibility/2006" xmlns:a14="http://schemas.microsoft.com/office/drawing/2010/main" val="000000" mc:Ignorable="">
                      <a:alpha val="30000"/>
                    </a:srgbClr>
                  </a:outerShdw>
                </a:effectLst>
                <a:latin typeface="+mn-lt"/>
                <a:cs typeface="+mn-cs"/>
              </a:rPr>
              <a:t>Technical Requirements</a:t>
            </a:r>
            <a:endParaRPr lang="en-IN" sz="6000" dirty="0">
              <a:ln w="10160">
                <a:solidFill>
                  <a:schemeClr val="accent1"/>
                </a:solidFill>
                <a:prstDash val="solid"/>
              </a:ln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38100" dist="32000" dir="5400000" algn="tl">
                  <a:srgbClr xmlns:mc="http://schemas.openxmlformats.org/markup-compatibility/2006" xmlns:a14="http://schemas.microsoft.com/office/drawing/2010/main" val="000000" mc:Ignorable="">
                    <a:alpha val="30000"/>
                  </a:srgbClr>
                </a:out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533400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endParaRPr lang="en-IN" sz="2000" dirty="0" smtClean="0"/>
          </a:p>
          <a:p>
            <a:pPr eaLnBrk="1" hangingPunct="1"/>
            <a:r>
              <a:rPr lang="en-IN" sz="2800" dirty="0" smtClean="0"/>
              <a:t>Capability to operate with full functionality for a minimum period of  about 12 months.</a:t>
            </a:r>
          </a:p>
          <a:p>
            <a:pPr eaLnBrk="1" hangingPunct="1"/>
            <a:r>
              <a:rPr lang="en-IN" sz="2800" dirty="0" smtClean="0"/>
              <a:t>Will receive command from the ground station uplink and be able to download various data packets.</a:t>
            </a:r>
          </a:p>
          <a:p>
            <a:pPr eaLnBrk="1" hangingPunct="1"/>
            <a:r>
              <a:rPr lang="en-IN" sz="2800" dirty="0" smtClean="0"/>
              <a:t>Ability to store payload and status data when a link with the ground-station cannot be established.</a:t>
            </a:r>
          </a:p>
          <a:p>
            <a:pPr eaLnBrk="1" hangingPunct="1"/>
            <a:r>
              <a:rPr lang="en-IN" sz="2800" dirty="0" smtClean="0">
                <a:solidFill>
                  <a:schemeClr val="bg1"/>
                </a:solidFill>
              </a:rPr>
              <a:t>It will not be powered during launch and have the ability to charge and power itself up after ejection from the launch vehicle.</a:t>
            </a:r>
          </a:p>
          <a:p>
            <a:pPr eaLnBrk="1" hangingPunct="1"/>
            <a:endParaRPr lang="en-IN" sz="2000" dirty="0" smtClean="0"/>
          </a:p>
        </p:txBody>
      </p:sp>
      <p:pic>
        <p:nvPicPr>
          <p:cNvPr id="23556" name="Picture 8" descr="logoblac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71438"/>
            <a:ext cx="266700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20428" y="381000"/>
            <a:ext cx="589937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38100" dist="32000" dir="5400000" algn="tl">
                    <a:srgbClr xmlns:mc="http://schemas.openxmlformats.org/markup-compatibility/2006" xmlns:a14="http://schemas.microsoft.com/office/drawing/2010/main" val="000000" mc:Ignorable="">
                      <a:alpha val="30000"/>
                    </a:srgbClr>
                  </a:outerShdw>
                </a:effectLst>
                <a:latin typeface="+mn-lt"/>
                <a:cs typeface="+mn-cs"/>
              </a:rPr>
              <a:t>Functional Features:</a:t>
            </a:r>
            <a:endParaRPr lang="en-IN" sz="5400" dirty="0">
              <a:ln w="10160">
                <a:solidFill>
                  <a:schemeClr val="accent1"/>
                </a:solidFill>
                <a:prstDash val="solid"/>
              </a:ln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38100" dist="32000" dir="5400000" algn="tl">
                  <a:srgbClr xmlns:mc="http://schemas.openxmlformats.org/markup-compatibility/2006" xmlns:a14="http://schemas.microsoft.com/office/drawing/2010/main" val="000000" mc:Ignorable="">
                    <a:alpha val="30000"/>
                  </a:srgbClr>
                </a:out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Uncooled</a:t>
            </a:r>
            <a:r>
              <a:rPr lang="en-US" dirty="0" smtClean="0"/>
              <a:t> Microbolometer</a:t>
            </a:r>
            <a:endParaRPr lang="en-IN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Space Instrument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361086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Microbolometer</a:t>
            </a:r>
            <a:endParaRPr lang="en-IN" dirty="0" smtClean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specific type of bolometer used as a detector in a thermal camera. </a:t>
            </a:r>
          </a:p>
          <a:p>
            <a:r>
              <a:rPr lang="en-US" smtClean="0"/>
              <a:t>Infrared Radiation with wavelngths between 8-13um strikes the detector material, heating it and thus changing the electrical resistance.</a:t>
            </a:r>
          </a:p>
          <a:p>
            <a:r>
              <a:rPr lang="en-US" smtClean="0"/>
              <a:t>The resistance change can changed into temperatures which can be used to create an image.</a:t>
            </a:r>
            <a:endParaRPr lang="en-IN" smtClean="0"/>
          </a:p>
        </p:txBody>
      </p:sp>
    </p:spTree>
    <p:extLst>
      <p:ext uri="{BB962C8B-B14F-4D97-AF65-F5344CB8AC3E}">
        <p14:creationId xmlns:p14="http://schemas.microsoft.com/office/powerpoint/2010/main" val="331977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0000258">
  <a:themeElements>
    <a:clrScheme name="Custom 2">
      <a:dk1>
        <a:srgbClr xmlns:mc="http://schemas.openxmlformats.org/markup-compatibility/2006" xmlns:a14="http://schemas.microsoft.com/office/drawing/2010/main" val="FFFFFF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FFFFFF" mc:Ignorable=""/>
      </a:dk2>
      <a:lt2>
        <a:srgbClr xmlns:mc="http://schemas.openxmlformats.org/markup-compatibility/2006" xmlns:a14="http://schemas.microsoft.com/office/drawing/2010/main" val="FFFFFF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5F006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Presentation2</Template>
  <TotalTime>1296</TotalTime>
  <Words>703</Words>
  <Application>Microsoft Office PowerPoint</Application>
  <PresentationFormat>On-screen Show (4:3)</PresentationFormat>
  <Paragraphs>75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30000258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Uncooled Microbolometer</vt:lpstr>
      <vt:lpstr>Microbolometer</vt:lpstr>
      <vt:lpstr>Basic Principle and Construction</vt:lpstr>
      <vt:lpstr>PowerPoint Presentation</vt:lpstr>
      <vt:lpstr>PowerPoint Presentation</vt:lpstr>
      <vt:lpstr>Advantages</vt:lpstr>
      <vt:lpstr>A Sample Image</vt:lpstr>
      <vt:lpstr>Calibration Data</vt:lpstr>
      <vt:lpstr>Some Salient Features</vt:lpstr>
      <vt:lpstr>Supporting Institution </vt:lpstr>
      <vt:lpstr>Budget  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Thapar university student satellite initiative(TUSSAT)</dc:title>
  <dc:creator>Sohil</dc:creator>
  <cp:lastModifiedBy>Mridul</cp:lastModifiedBy>
  <cp:revision>212</cp:revision>
  <dcterms:created xsi:type="dcterms:W3CDTF">2006-08-16T00:00:00Z</dcterms:created>
  <dcterms:modified xsi:type="dcterms:W3CDTF">2009-12-15T08:51:05Z</dcterms:modified>
</cp:coreProperties>
</file>